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wdp" ContentType="image/vnd.ms-photo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3"/>
    <p:sldId id="257" r:id="rId4"/>
    <p:sldId id="258" r:id="rId5"/>
    <p:sldId id="259" r:id="rId6"/>
    <p:sldId id="262" r:id="rId7"/>
    <p:sldId id="260" r:id="rId8"/>
    <p:sldId id="261" r:id="rId9"/>
    <p:sldId id="263" r:id="rId10"/>
    <p:sldId id="264" r:id="rId11"/>
    <p:sldId id="265" r:id="rId12"/>
    <p:sldId id="266" r:id="rId13"/>
    <p:sldId id="267" r:id="rId14"/>
    <p:sldId id="268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8" d="100"/>
          <a:sy n="88" d="100"/>
        </p:scale>
        <p:origin x="494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8" Type="http://schemas.openxmlformats.org/officeDocument/2006/relationships/tableStyles" Target="tableStyles.xml"/><Relationship Id="rId17" Type="http://schemas.openxmlformats.org/officeDocument/2006/relationships/viewProps" Target="viewProps.xml"/><Relationship Id="rId16" Type="http://schemas.openxmlformats.org/officeDocument/2006/relationships/presProps" Target="presProps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</a:fld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 panose="020B0604020202020204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 panose="020B0604020202020204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</a:fld>
            <a:endParaRPr lang="en-US" dirty="0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2" Type="http://schemas.openxmlformats.org/officeDocument/2006/relationships/theme" Target="../theme/theme1.xml"/><Relationship Id="rId21" Type="http://schemas.openxmlformats.org/officeDocument/2006/relationships/image" Target="../media/image4.png"/><Relationship Id="rId20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9" Type="http://schemas.openxmlformats.org/officeDocument/2006/relationships/image" Target="../media/image2.png"/><Relationship Id="rId18" Type="http://schemas.openxmlformats.org/officeDocument/2006/relationships/image" Target="../media/image1.png"/><Relationship Id="rId17" Type="http://schemas.openxmlformats.org/officeDocument/2006/relationships/slideLayout" Target="../slideLayouts/slideLayout17.xml"/><Relationship Id="rId16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14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>
            <a:fillRect/>
          </a:stretch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>
            <a:fillRect/>
          </a:stretch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>
            <a:fillRect/>
          </a:stretch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>
            <a:fillRect/>
          </a:stretch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panose="05040102010807070707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panose="05040102010807070707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panose="05040102010807070707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panose="05040102010807070707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panose="05040102010807070707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571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panose="05040102010807070707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panose="05040102010807070707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panose="05040102010807070707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panose="05040102010807070707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1.xml"/><Relationship Id="rId3" Type="http://schemas.microsoft.com/office/2007/relationships/hdphoto" Target="../media/image8.wdp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hyperlink" Target="https://billing.tprb.go.tz/auth/register" TargetMode="External"/><Relationship Id="rId1" Type="http://schemas.openxmlformats.org/officeDocument/2006/relationships/hyperlink" Target="https://billing.tprb.go.tz/auth/login" TargetMode="Externa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800"/>
            <a:ext cx="11507788" cy="2902132"/>
          </a:xfrm>
        </p:spPr>
        <p:txBody>
          <a:bodyPr>
            <a:normAutofit/>
          </a:bodyPr>
          <a:lstStyle/>
          <a:p>
            <a:pPr algn="ctr"/>
            <a:r>
              <a:rPr lang="en-US" sz="8800" b="1" dirty="0">
                <a:solidFill>
                  <a:schemeClr val="accent3"/>
                </a:solidFill>
              </a:rPr>
              <a:t>TPRB Billing System</a:t>
            </a:r>
            <a:endParaRPr lang="en-US" sz="8800" b="1" dirty="0">
              <a:solidFill>
                <a:schemeClr val="accent3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98575" y="3427549"/>
            <a:ext cx="11001168" cy="3177901"/>
          </a:xfrm>
        </p:spPr>
        <p:txBody>
          <a:bodyPr>
            <a:normAutofit lnSpcReduction="20000"/>
          </a:bodyPr>
          <a:lstStyle/>
          <a:p>
            <a:r>
              <a:rPr lang="en-US" dirty="0"/>
              <a:t>User </a:t>
            </a:r>
            <a:r>
              <a:rPr lang="en-US" dirty="0" smtClean="0"/>
              <a:t> </a:t>
            </a:r>
            <a:r>
              <a:rPr lang="en-US" dirty="0"/>
              <a:t>Training </a:t>
            </a:r>
            <a:r>
              <a:rPr lang="en-US" dirty="0" smtClean="0"/>
              <a:t>Guide 								</a:t>
            </a:r>
            <a:br>
              <a:rPr lang="en-US" dirty="0" smtClean="0"/>
            </a:br>
            <a:br>
              <a:rPr lang="en-US" dirty="0" smtClean="0"/>
            </a:br>
            <a:r>
              <a:rPr lang="en-US" dirty="0"/>
              <a:t>Version: 1.0</a:t>
            </a:r>
            <a:endParaRPr lang="en-US" dirty="0"/>
          </a:p>
          <a:p>
            <a:br>
              <a:rPr lang="en-US" dirty="0" smtClean="0"/>
            </a:br>
            <a:r>
              <a:rPr lang="en-US" sz="2600" dirty="0" smtClean="0"/>
              <a:t>presented by: </a:t>
            </a:r>
            <a:endParaRPr lang="en-US" sz="2600" dirty="0" smtClean="0"/>
          </a:p>
          <a:p>
            <a:r>
              <a:rPr lang="en-US" sz="2600" b="1" i="1" dirty="0" smtClean="0">
                <a:solidFill>
                  <a:schemeClr val="tx1"/>
                </a:solidFill>
              </a:rPr>
              <a:t>ENG. </a:t>
            </a:r>
            <a:r>
              <a:rPr lang="en-US" sz="2600" b="1" i="1" dirty="0" err="1" smtClean="0">
                <a:solidFill>
                  <a:schemeClr val="tx1"/>
                </a:solidFill>
              </a:rPr>
              <a:t>aidan</a:t>
            </a:r>
            <a:r>
              <a:rPr lang="en-US" sz="2600" b="1" i="1" dirty="0" smtClean="0">
                <a:solidFill>
                  <a:schemeClr val="tx1"/>
                </a:solidFill>
              </a:rPr>
              <a:t> </a:t>
            </a:r>
            <a:r>
              <a:rPr lang="en-US" sz="2600" b="1" i="1" dirty="0" err="1" smtClean="0">
                <a:solidFill>
                  <a:schemeClr val="tx1"/>
                </a:solidFill>
              </a:rPr>
              <a:t>millanzi</a:t>
            </a:r>
            <a:r>
              <a:rPr lang="en-US" sz="2600" b="1" i="1" dirty="0">
                <a:solidFill>
                  <a:schemeClr val="tx1"/>
                </a:solidFill>
              </a:rPr>
              <a:t> </a:t>
            </a:r>
            <a:r>
              <a:rPr lang="en-US" sz="2600" b="1" i="1" dirty="0" smtClean="0">
                <a:solidFill>
                  <a:schemeClr val="tx1"/>
                </a:solidFill>
              </a:rPr>
              <a:t>– </a:t>
            </a:r>
            <a:r>
              <a:rPr lang="en-US" sz="2600" b="1" i="1" dirty="0" err="1" smtClean="0">
                <a:solidFill>
                  <a:schemeClr val="tx1"/>
                </a:solidFill>
              </a:rPr>
              <a:t>icto</a:t>
            </a:r>
            <a:r>
              <a:rPr lang="en-US" sz="2600" b="1" i="1" dirty="0" smtClean="0">
                <a:solidFill>
                  <a:schemeClr val="tx1"/>
                </a:solidFill>
              </a:rPr>
              <a:t> </a:t>
            </a:r>
            <a:r>
              <a:rPr lang="en-US" sz="2600" b="1" i="1" dirty="0" err="1" smtClean="0">
                <a:solidFill>
                  <a:schemeClr val="tx1"/>
                </a:solidFill>
              </a:rPr>
              <a:t>tprb</a:t>
            </a:r>
            <a:br>
              <a:rPr lang="en-US" sz="2600" b="1" i="1" dirty="0" smtClean="0">
                <a:solidFill>
                  <a:schemeClr val="tx1"/>
                </a:solidFill>
              </a:rPr>
            </a:br>
            <a:br>
              <a:rPr lang="en-US" sz="2600" b="1" i="1" dirty="0" smtClean="0">
                <a:solidFill>
                  <a:schemeClr val="tx1"/>
                </a:solidFill>
              </a:rPr>
            </a:br>
            <a:r>
              <a:rPr lang="en-US" sz="2600" b="1" i="1" dirty="0" smtClean="0">
                <a:solidFill>
                  <a:srgbClr val="92D050"/>
                </a:solidFill>
              </a:rPr>
              <a:t>UKUMBI WA GOLD CREST HOTEL-MWANZA</a:t>
            </a:r>
            <a:r>
              <a:rPr lang="en-US" sz="2600" b="1" i="1" dirty="0" smtClean="0">
                <a:solidFill>
                  <a:schemeClr val="tx1"/>
                </a:solidFill>
              </a:rPr>
              <a:t>	NOV</a:t>
            </a:r>
            <a:r>
              <a:rPr lang="en-US" sz="2600" b="1" dirty="0" smtClean="0">
                <a:solidFill>
                  <a:schemeClr val="tx1"/>
                </a:solidFill>
              </a:rPr>
              <a:t> 27-28, 2025 </a:t>
            </a:r>
            <a:endParaRPr lang="en-US" sz="2600" b="1" dirty="0">
              <a:solidFill>
                <a:schemeClr val="tx1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85193" y="92392"/>
            <a:ext cx="2114550" cy="2162175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0" b="100000" l="9483" r="91092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4994" y="92393"/>
            <a:ext cx="2145030" cy="214503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92D050"/>
                </a:solidFill>
              </a:rPr>
              <a:t>Billing &amp; Payment Flow</a:t>
            </a:r>
            <a:endParaRPr lang="en-US" dirty="0">
              <a:solidFill>
                <a:srgbClr val="92D05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400" dirty="0" smtClean="0"/>
              <a:t>      1. </a:t>
            </a:r>
            <a:r>
              <a:rPr lang="en-US" sz="2800" dirty="0" smtClean="0"/>
              <a:t>Service </a:t>
            </a:r>
            <a:r>
              <a:rPr lang="en-US" sz="2800" dirty="0"/>
              <a:t>Request</a:t>
            </a:r>
            <a:endParaRPr lang="en-US" sz="2800" dirty="0"/>
          </a:p>
          <a:p>
            <a:pPr marL="0" indent="0">
              <a:buNone/>
            </a:pPr>
            <a:r>
              <a:rPr lang="en-US" sz="2800" dirty="0" smtClean="0"/>
              <a:t>     2</a:t>
            </a:r>
            <a:r>
              <a:rPr lang="en-US" sz="2800" dirty="0"/>
              <a:t>. Control Number Generated</a:t>
            </a:r>
            <a:endParaRPr lang="en-US" sz="2800" dirty="0"/>
          </a:p>
          <a:p>
            <a:pPr marL="0" indent="0">
              <a:buNone/>
            </a:pPr>
            <a:r>
              <a:rPr lang="en-US" sz="2800" dirty="0" smtClean="0"/>
              <a:t>     3. Payment </a:t>
            </a:r>
            <a:r>
              <a:rPr lang="en-US" sz="2800" dirty="0"/>
              <a:t>via </a:t>
            </a:r>
            <a:r>
              <a:rPr lang="en-US" sz="2800" dirty="0" err="1" smtClean="0"/>
              <a:t>GePG</a:t>
            </a:r>
            <a:r>
              <a:rPr lang="en-US" sz="2800" dirty="0"/>
              <a:t> </a:t>
            </a:r>
            <a:r>
              <a:rPr lang="en-US" sz="2800" dirty="0" smtClean="0"/>
              <a:t>(MNOs/Banks)</a:t>
            </a:r>
            <a:endParaRPr lang="en-US" sz="2800" dirty="0" smtClean="0"/>
          </a:p>
          <a:p>
            <a:pPr marL="0" indent="0">
              <a:buNone/>
            </a:pPr>
            <a:r>
              <a:rPr lang="en-US" sz="2800" dirty="0" smtClean="0"/>
              <a:t>     4. Receipt Issued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3717" y="365632"/>
            <a:ext cx="10265729" cy="1400530"/>
          </a:xfrm>
        </p:spPr>
        <p:txBody>
          <a:bodyPr/>
          <a:lstStyle/>
          <a:p>
            <a:r>
              <a:rPr lang="en-US" sz="4400" dirty="0">
                <a:solidFill>
                  <a:srgbClr val="92D050"/>
                </a:solidFill>
              </a:rPr>
              <a:t>Getting Started: Login &amp; Dashboards</a:t>
            </a:r>
            <a:endParaRPr lang="en-US" sz="4400" dirty="0">
              <a:solidFill>
                <a:srgbClr val="92D05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7500" lnSpcReduction="20000"/>
          </a:bodyPr>
          <a:lstStyle/>
          <a:p>
            <a:r>
              <a:rPr lang="en-US" sz="2600" dirty="0"/>
              <a:t>It use two Authentication method to complying Cyber Security</a:t>
            </a:r>
            <a:endParaRPr lang="en-US" sz="2600" b="1" dirty="0" smtClean="0"/>
          </a:p>
          <a:p>
            <a:r>
              <a:rPr lang="en-US" sz="2600" b="1" dirty="0" smtClean="0"/>
              <a:t>Access </a:t>
            </a:r>
            <a:r>
              <a:rPr lang="en-US" sz="2600" b="1" dirty="0"/>
              <a:t>URL:</a:t>
            </a:r>
            <a:r>
              <a:rPr lang="en-US" sz="2600" dirty="0"/>
              <a:t> </a:t>
            </a:r>
            <a:r>
              <a:rPr lang="en-US" sz="2600" dirty="0" smtClean="0">
                <a:hlinkClick r:id="rId1"/>
              </a:rPr>
              <a:t>https://billing.tprb.go.tz/auth/login</a:t>
            </a:r>
            <a:r>
              <a:rPr lang="en-US" sz="2600" dirty="0" smtClean="0"/>
              <a:t> (NO VPN)</a:t>
            </a:r>
            <a:endParaRPr lang="en-US" sz="2600" dirty="0" smtClean="0"/>
          </a:p>
          <a:p>
            <a:r>
              <a:rPr lang="en-US" sz="2600" dirty="0" smtClean="0"/>
              <a:t>Click “</a:t>
            </a:r>
            <a:r>
              <a:rPr lang="en-US" sz="2600" u="sng" dirty="0">
                <a:hlinkClick r:id="rId2"/>
              </a:rPr>
              <a:t>Click here to create </a:t>
            </a:r>
            <a:r>
              <a:rPr lang="en-US" sz="2600" u="sng" dirty="0" smtClean="0">
                <a:hlinkClick r:id="rId2"/>
              </a:rPr>
              <a:t>one</a:t>
            </a:r>
            <a:r>
              <a:rPr lang="en-US" sz="2600" u="sng" dirty="0" smtClean="0"/>
              <a:t>”</a:t>
            </a:r>
            <a:endParaRPr lang="en-US" sz="2600" u="sng" dirty="0" smtClean="0"/>
          </a:p>
          <a:p>
            <a:r>
              <a:rPr lang="en-US" sz="2600" dirty="0" smtClean="0"/>
              <a:t>Fill the form as details requested then Click</a:t>
            </a:r>
            <a:r>
              <a:rPr lang="en-US" sz="2600" b="1" dirty="0" smtClean="0"/>
              <a:t> “Create account”: </a:t>
            </a:r>
            <a:r>
              <a:rPr lang="en-US" sz="2600" dirty="0" smtClean="0"/>
              <a:t>Activation link will be sent to your email provided from “</a:t>
            </a:r>
            <a:r>
              <a:rPr lang="en-US" sz="2600" i="1" dirty="0" smtClean="0"/>
              <a:t>noreply@tprb.go.tz”</a:t>
            </a:r>
            <a:endParaRPr lang="en-US" sz="2600" b="1" i="1" dirty="0" smtClean="0"/>
          </a:p>
          <a:p>
            <a:r>
              <a:rPr lang="en-US" sz="2600" dirty="0" smtClean="0"/>
              <a:t>Go to inbox of your email provided, to access the activation link; click the link provided to </a:t>
            </a:r>
            <a:r>
              <a:rPr lang="en-US" sz="2600" b="1" dirty="0" smtClean="0"/>
              <a:t>Create Password </a:t>
            </a:r>
            <a:endParaRPr lang="en-US" sz="2600" b="1" dirty="0" smtClean="0"/>
          </a:p>
          <a:p>
            <a:r>
              <a:rPr lang="en-US" sz="2600" dirty="0" smtClean="0"/>
              <a:t>Go back to login page and use your credentials to login into system where </a:t>
            </a:r>
            <a:r>
              <a:rPr lang="en-US" sz="2600" b="1" i="1" dirty="0" smtClean="0"/>
              <a:t>Username</a:t>
            </a:r>
            <a:r>
              <a:rPr lang="en-US" sz="2600" dirty="0" smtClean="0"/>
              <a:t> is </a:t>
            </a:r>
            <a:r>
              <a:rPr lang="en-US" sz="2600" b="1" dirty="0" smtClean="0"/>
              <a:t>your email </a:t>
            </a:r>
            <a:r>
              <a:rPr lang="en-US" sz="2600" dirty="0" smtClean="0"/>
              <a:t>provide and </a:t>
            </a:r>
            <a:r>
              <a:rPr lang="en-US" sz="2600" b="1" i="1" dirty="0" smtClean="0"/>
              <a:t>password is one you created</a:t>
            </a:r>
            <a:r>
              <a:rPr lang="en-US" dirty="0" smtClean="0"/>
              <a:t>.</a:t>
            </a:r>
            <a:br>
              <a:rPr lang="en-US" u="sng" dirty="0" smtClean="0"/>
            </a:br>
            <a:r>
              <a:rPr lang="en-US" dirty="0" smtClean="0"/>
              <a:t> </a:t>
            </a:r>
            <a:br>
              <a:rPr lang="en-US" dirty="0" smtClean="0"/>
            </a:br>
            <a:br>
              <a:rPr lang="en-US" dirty="0" smtClean="0"/>
            </a:br>
            <a:br>
              <a:rPr lang="en-US" dirty="0" smtClean="0"/>
            </a:b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>
                <a:solidFill>
                  <a:srgbClr val="92D050"/>
                </a:solidFill>
              </a:rPr>
              <a:t>How to request bill for service and pay?</a:t>
            </a:r>
            <a:endParaRPr lang="en-US" dirty="0">
              <a:solidFill>
                <a:srgbClr val="92D05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en-US" dirty="0" smtClean="0"/>
              <a:t>Login into your account</a:t>
            </a:r>
            <a:endParaRPr lang="en-US" dirty="0" smtClean="0"/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Go to service request</a:t>
            </a:r>
            <a:endParaRPr lang="en-US" dirty="0" smtClean="0"/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Choose the service you want</a:t>
            </a:r>
            <a:endParaRPr lang="en-US" dirty="0" smtClean="0"/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Follow steps of particular service(It slightly differ from one another)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040496" y="2852449"/>
            <a:ext cx="6094795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5400" b="1" dirty="0"/>
              <a:t>Thank You / Q&amp;A</a:t>
            </a:r>
            <a:endParaRPr lang="en-US" sz="5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solidFill>
                  <a:srgbClr val="92D050"/>
                </a:solidFill>
              </a:rPr>
              <a:t>What We'll Cover</a:t>
            </a:r>
            <a:endParaRPr lang="en-US" dirty="0">
              <a:solidFill>
                <a:srgbClr val="92D05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sz="2400" dirty="0"/>
              <a:t>Introduction </a:t>
            </a:r>
            <a:endParaRPr lang="en-US" sz="2400" dirty="0" smtClean="0"/>
          </a:p>
          <a:p>
            <a:r>
              <a:rPr lang="en-US" sz="2400" dirty="0"/>
              <a:t>System External </a:t>
            </a:r>
            <a:r>
              <a:rPr lang="en-US" sz="2400" dirty="0" smtClean="0"/>
              <a:t>Interfaces</a:t>
            </a:r>
            <a:endParaRPr lang="en-US" sz="2400" dirty="0" smtClean="0"/>
          </a:p>
          <a:p>
            <a:r>
              <a:rPr lang="en-US" sz="2400" dirty="0"/>
              <a:t>System Modules</a:t>
            </a:r>
            <a:endParaRPr lang="en-US" sz="2400" dirty="0" smtClean="0"/>
          </a:p>
          <a:p>
            <a:r>
              <a:rPr lang="en-US" sz="2400" dirty="0" smtClean="0"/>
              <a:t> Key System Features</a:t>
            </a:r>
            <a:endParaRPr lang="en-US" sz="2400" dirty="0" smtClean="0"/>
          </a:p>
          <a:p>
            <a:r>
              <a:rPr lang="en-US" sz="2400" dirty="0"/>
              <a:t>System Users</a:t>
            </a:r>
            <a:endParaRPr lang="en-US" sz="2400" dirty="0"/>
          </a:p>
          <a:p>
            <a:r>
              <a:rPr lang="en-US" sz="2400" dirty="0"/>
              <a:t>System</a:t>
            </a:r>
            <a:r>
              <a:rPr lang="en-US" sz="2400" b="1" dirty="0"/>
              <a:t> </a:t>
            </a:r>
            <a:r>
              <a:rPr lang="en-US" sz="2400" dirty="0" smtClean="0"/>
              <a:t>Requirements</a:t>
            </a:r>
            <a:endParaRPr lang="en-US" sz="2400" dirty="0" smtClean="0"/>
          </a:p>
          <a:p>
            <a:r>
              <a:rPr lang="en-US" sz="2400" dirty="0"/>
              <a:t>Billing &amp; </a:t>
            </a:r>
            <a:r>
              <a:rPr lang="en-US" sz="2400" dirty="0" smtClean="0"/>
              <a:t>Payment Process </a:t>
            </a:r>
            <a:r>
              <a:rPr lang="en-US" sz="2400" dirty="0"/>
              <a:t>Flow</a:t>
            </a:r>
            <a:endParaRPr lang="en-US" sz="2400" dirty="0"/>
          </a:p>
          <a:p>
            <a:r>
              <a:rPr lang="en-US" sz="2400" dirty="0"/>
              <a:t>Getting Started: Login &amp; </a:t>
            </a:r>
            <a:r>
              <a:rPr lang="en-US" sz="2400" dirty="0" smtClean="0"/>
              <a:t>Dashboards</a:t>
            </a:r>
            <a:endParaRPr lang="en-US" sz="2400" dirty="0" smtClean="0"/>
          </a:p>
          <a:p>
            <a:r>
              <a:rPr lang="en-US" sz="2400" dirty="0" smtClean="0"/>
              <a:t>How to request bill for service and pay? </a:t>
            </a:r>
            <a:endParaRPr lang="en-US" sz="2400" dirty="0"/>
          </a:p>
          <a:p>
            <a:r>
              <a:rPr lang="en-US" sz="2400" dirty="0" smtClean="0"/>
              <a:t>Billing </a:t>
            </a:r>
            <a:r>
              <a:rPr lang="en-US" sz="2400" dirty="0"/>
              <a:t>&amp; Payment </a:t>
            </a:r>
            <a:r>
              <a:rPr lang="en-US" sz="2400" dirty="0" smtClean="0"/>
              <a:t>Verification.</a:t>
            </a:r>
            <a:endParaRPr lang="en-US" sz="2400" dirty="0"/>
          </a:p>
          <a:p>
            <a:pPr marL="0" indent="0"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Introduction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sz="3000" dirty="0">
                <a:solidFill>
                  <a:srgbClr val="92D050"/>
                </a:solidFill>
              </a:rPr>
              <a:t>Background &amp; </a:t>
            </a:r>
            <a:r>
              <a:rPr lang="en-US" sz="3000" dirty="0" smtClean="0">
                <a:solidFill>
                  <a:srgbClr val="92D050"/>
                </a:solidFill>
              </a:rPr>
              <a:t>How </a:t>
            </a:r>
            <a:r>
              <a:rPr lang="en-US" sz="3000" dirty="0">
                <a:solidFill>
                  <a:srgbClr val="92D050"/>
                </a:solidFill>
              </a:rPr>
              <a:t>it </a:t>
            </a:r>
            <a:r>
              <a:rPr lang="en-US" sz="3000" dirty="0" smtClean="0">
                <a:solidFill>
                  <a:srgbClr val="92D050"/>
                </a:solidFill>
              </a:rPr>
              <a:t>was</a:t>
            </a:r>
            <a:br>
              <a:rPr lang="en-US" sz="3000" dirty="0" smtClean="0">
                <a:solidFill>
                  <a:srgbClr val="92D050"/>
                </a:solidFill>
              </a:rPr>
            </a:br>
            <a:br>
              <a:rPr lang="en-US" sz="2800" dirty="0"/>
            </a:br>
            <a:r>
              <a:rPr lang="en-US" sz="2800" dirty="0"/>
              <a:t>Manual billing was inefficient &amp; </a:t>
            </a:r>
            <a:r>
              <a:rPr lang="en-US" sz="2800" dirty="0" smtClean="0"/>
              <a:t>error-prone.</a:t>
            </a:r>
            <a:br>
              <a:rPr lang="en-US" sz="2800" dirty="0" smtClean="0"/>
            </a:br>
            <a:r>
              <a:rPr lang="en-US" sz="2800" dirty="0" smtClean="0"/>
              <a:t>Limited </a:t>
            </a:r>
            <a:r>
              <a:rPr lang="en-US" sz="2800" dirty="0"/>
              <a:t>transparency &amp; </a:t>
            </a:r>
            <a:r>
              <a:rPr lang="en-US" sz="2800" dirty="0" smtClean="0"/>
              <a:t>accountability. </a:t>
            </a:r>
            <a:endParaRPr lang="en-US" sz="2800" dirty="0"/>
          </a:p>
          <a:p>
            <a:r>
              <a:rPr lang="en-US" sz="2800" dirty="0">
                <a:solidFill>
                  <a:srgbClr val="92D050"/>
                </a:solidFill>
              </a:rPr>
              <a:t>Idea</a:t>
            </a:r>
            <a:r>
              <a:rPr lang="en-US" sz="2800" dirty="0" smtClean="0">
                <a:solidFill>
                  <a:srgbClr val="92D050"/>
                </a:solidFill>
              </a:rPr>
              <a:t>?</a:t>
            </a:r>
            <a:br>
              <a:rPr lang="en-US" sz="2800" dirty="0" smtClean="0">
                <a:solidFill>
                  <a:srgbClr val="92D050"/>
                </a:solidFill>
              </a:rPr>
            </a:br>
            <a:br>
              <a:rPr lang="en-US" sz="2800" dirty="0"/>
            </a:br>
            <a:r>
              <a:rPr lang="en-US" sz="2800" dirty="0"/>
              <a:t>Need for </a:t>
            </a:r>
            <a:r>
              <a:rPr lang="en-US" sz="2800" dirty="0" smtClean="0"/>
              <a:t>automation, Monitoring, control  and </a:t>
            </a:r>
            <a:r>
              <a:rPr lang="en-US" sz="2800" dirty="0"/>
              <a:t>digital </a:t>
            </a:r>
            <a:r>
              <a:rPr lang="en-US" sz="2800" dirty="0" smtClean="0"/>
              <a:t>reporting.</a:t>
            </a:r>
            <a:br>
              <a:rPr lang="en-US" sz="2800" dirty="0" smtClean="0"/>
            </a:br>
            <a:br>
              <a:rPr lang="en-US" sz="2800" dirty="0" smtClean="0"/>
            </a:br>
            <a:r>
              <a:rPr lang="en-US" sz="2800" dirty="0" smtClean="0"/>
              <a:t>Then, TPRB decided with collaboration with </a:t>
            </a:r>
            <a:r>
              <a:rPr lang="en-US" sz="2800" dirty="0" err="1" smtClean="0"/>
              <a:t>eGA</a:t>
            </a:r>
            <a:r>
              <a:rPr lang="en-US" sz="2800" dirty="0" smtClean="0"/>
              <a:t> to Design and implement the system that will overcome the mentioned challenges and that system called </a:t>
            </a:r>
            <a:r>
              <a:rPr lang="en-US" sz="2800" b="1" dirty="0" smtClean="0"/>
              <a:t>TPRB BILLING SYSTEM</a:t>
            </a:r>
            <a:endParaRPr lang="en-US" sz="2800" b="1" dirty="0"/>
          </a:p>
          <a:p>
            <a:pPr marL="0" indent="0">
              <a:buNone/>
            </a:pP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 continue….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3600" b="1" dirty="0" smtClean="0">
                <a:solidFill>
                  <a:srgbClr val="92D050"/>
                </a:solidFill>
              </a:rPr>
              <a:t>So, What </a:t>
            </a:r>
            <a:r>
              <a:rPr lang="en-US" sz="3600" b="1" dirty="0">
                <a:solidFill>
                  <a:srgbClr val="92D050"/>
                </a:solidFill>
              </a:rPr>
              <a:t>is the TPRB Billing System</a:t>
            </a:r>
            <a:r>
              <a:rPr lang="en-US" sz="3600" b="1" dirty="0" smtClean="0">
                <a:solidFill>
                  <a:srgbClr val="92D050"/>
                </a:solidFill>
              </a:rPr>
              <a:t>?</a:t>
            </a:r>
            <a:br>
              <a:rPr lang="en-US" sz="3600" b="1" dirty="0" smtClean="0">
                <a:solidFill>
                  <a:srgbClr val="92D050"/>
                </a:solidFill>
              </a:rPr>
            </a:br>
            <a:br>
              <a:rPr lang="en-US" b="1" dirty="0" smtClean="0"/>
            </a:br>
            <a:r>
              <a:rPr lang="en-US" sz="2400" dirty="0"/>
              <a:t>The TPRB Billing System is a centralized, web-based platform designed to automate and streamline the billing operations of the Town Planners Registration Board. </a:t>
            </a:r>
            <a:br>
              <a:rPr lang="en-US" sz="2400" dirty="0" smtClean="0"/>
            </a:br>
            <a:br>
              <a:rPr lang="en-US" sz="2400" dirty="0" smtClean="0"/>
            </a:br>
            <a:r>
              <a:rPr lang="en-US" sz="2400" dirty="0" smtClean="0"/>
              <a:t>It </a:t>
            </a:r>
            <a:r>
              <a:rPr lang="en-US" sz="2400" dirty="0"/>
              <a:t>facilitates online service requests, invoice generation, payment processing via the Government electronic Payment Gateway (</a:t>
            </a:r>
            <a:r>
              <a:rPr lang="en-US" sz="2400" dirty="0" err="1"/>
              <a:t>GePG</a:t>
            </a:r>
            <a:r>
              <a:rPr lang="en-US" sz="2400" dirty="0"/>
              <a:t>), and comprehensive reporting</a:t>
            </a:r>
            <a:r>
              <a:rPr lang="en-US" sz="2400" dirty="0" smtClean="0"/>
              <a:t>.</a:t>
            </a:r>
            <a:br>
              <a:rPr lang="en-US" sz="2400" dirty="0" smtClean="0"/>
            </a:br>
            <a:br>
              <a:rPr lang="en-US" dirty="0" smtClean="0"/>
            </a:b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92D050"/>
                </a:solidFill>
              </a:rPr>
              <a:t>System External Interfaces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err="1"/>
              <a:t>GePG</a:t>
            </a:r>
            <a:r>
              <a:rPr lang="en-US" sz="2800" dirty="0"/>
              <a:t> – Payments</a:t>
            </a:r>
            <a:endParaRPr lang="en-US" sz="2800" dirty="0"/>
          </a:p>
          <a:p>
            <a:r>
              <a:rPr lang="en-US" sz="2800" dirty="0"/>
              <a:t>NIDA – Identity Verification</a:t>
            </a:r>
            <a:endParaRPr lang="en-US" sz="2800" dirty="0"/>
          </a:p>
          <a:p>
            <a:r>
              <a:rPr lang="en-US" sz="2800" dirty="0"/>
              <a:t>BRELA – Business Registration</a:t>
            </a:r>
            <a:endParaRPr lang="en-US" sz="2800" dirty="0"/>
          </a:p>
          <a:p>
            <a:r>
              <a:rPr lang="en-US" sz="2800" dirty="0" err="1"/>
              <a:t>GovSMS</a:t>
            </a:r>
            <a:r>
              <a:rPr lang="en-US" sz="2800" dirty="0"/>
              <a:t> – SMS Notifications</a:t>
            </a:r>
            <a:endParaRPr lang="en-US" sz="2800" dirty="0"/>
          </a:p>
          <a:p>
            <a:r>
              <a:rPr lang="en-US" sz="2800" dirty="0"/>
              <a:t>Government Mailing System – Email Alerts</a:t>
            </a:r>
            <a:endParaRPr lang="en-US" sz="2800" dirty="0"/>
          </a:p>
          <a:p>
            <a:r>
              <a:rPr lang="en-US" sz="2800" dirty="0" smtClean="0"/>
              <a:t>e-</a:t>
            </a:r>
            <a:r>
              <a:rPr lang="en-US" sz="2800" dirty="0" err="1" smtClean="0"/>
              <a:t>Ardhi</a:t>
            </a:r>
            <a:r>
              <a:rPr lang="en-US" sz="2800" dirty="0" smtClean="0"/>
              <a:t>-Controlling eligible service providers and payments.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92D050"/>
                </a:solidFill>
              </a:rPr>
              <a:t>System Modules</a:t>
            </a:r>
            <a:endParaRPr lang="en-US" dirty="0">
              <a:solidFill>
                <a:srgbClr val="92D05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Settings</a:t>
            </a:r>
            <a:endParaRPr lang="en-US" sz="2800" dirty="0"/>
          </a:p>
          <a:p>
            <a:r>
              <a:rPr lang="en-US" sz="2800" dirty="0" smtClean="0"/>
              <a:t> </a:t>
            </a:r>
            <a:r>
              <a:rPr lang="en-US" sz="2800" dirty="0"/>
              <a:t>User Management</a:t>
            </a:r>
            <a:endParaRPr lang="en-US" sz="2800" dirty="0"/>
          </a:p>
          <a:p>
            <a:r>
              <a:rPr lang="en-US" sz="2800" dirty="0" smtClean="0"/>
              <a:t> </a:t>
            </a:r>
            <a:r>
              <a:rPr lang="en-US" sz="2800" dirty="0"/>
              <a:t>Service Management</a:t>
            </a:r>
            <a:endParaRPr lang="en-US" sz="2800" dirty="0"/>
          </a:p>
          <a:p>
            <a:r>
              <a:rPr lang="en-US" sz="2800" dirty="0" smtClean="0"/>
              <a:t> </a:t>
            </a:r>
            <a:r>
              <a:rPr lang="en-US" sz="2800" dirty="0"/>
              <a:t>Service Requests</a:t>
            </a:r>
            <a:endParaRPr lang="en-US" sz="2800" dirty="0"/>
          </a:p>
          <a:p>
            <a:r>
              <a:rPr lang="en-US" sz="2800" dirty="0" smtClean="0"/>
              <a:t>Billing </a:t>
            </a:r>
            <a:r>
              <a:rPr lang="en-US" sz="2800" dirty="0"/>
              <a:t>&amp; Payments</a:t>
            </a:r>
            <a:endParaRPr lang="en-US" sz="2800" dirty="0"/>
          </a:p>
          <a:p>
            <a:r>
              <a:rPr lang="en-US" sz="2800" dirty="0" smtClean="0"/>
              <a:t>Reports </a:t>
            </a:r>
            <a:r>
              <a:rPr lang="en-US" sz="2800" dirty="0"/>
              <a:t>&amp; Dashboards</a:t>
            </a:r>
            <a:endParaRPr lang="en-US" sz="2800" dirty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92D050"/>
                </a:solidFill>
              </a:rPr>
              <a:t>Key System Features</a:t>
            </a:r>
            <a:endParaRPr lang="en-US" dirty="0">
              <a:solidFill>
                <a:srgbClr val="92D05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sz="2800" dirty="0" smtClean="0"/>
          </a:p>
          <a:p>
            <a:r>
              <a:rPr lang="en-US" sz="2800" dirty="0" smtClean="0"/>
              <a:t>User </a:t>
            </a:r>
            <a:r>
              <a:rPr lang="en-US" sz="2800" dirty="0"/>
              <a:t>Registration &amp; Management</a:t>
            </a:r>
            <a:endParaRPr lang="en-US" sz="2800" dirty="0"/>
          </a:p>
          <a:p>
            <a:r>
              <a:rPr lang="en-US" sz="2800" dirty="0"/>
              <a:t>Service &amp; Fee Management</a:t>
            </a:r>
            <a:endParaRPr lang="en-US" sz="2800" dirty="0"/>
          </a:p>
          <a:p>
            <a:r>
              <a:rPr lang="en-US" sz="2800" dirty="0"/>
              <a:t>Service Requests &amp; Invoicing</a:t>
            </a:r>
            <a:endParaRPr lang="en-US" sz="2800" dirty="0"/>
          </a:p>
          <a:p>
            <a:r>
              <a:rPr lang="en-US" sz="2800" dirty="0"/>
              <a:t>Billing &amp; Payment Integration (</a:t>
            </a:r>
            <a:r>
              <a:rPr lang="en-US" sz="2800" dirty="0" err="1"/>
              <a:t>GePG</a:t>
            </a:r>
            <a:r>
              <a:rPr lang="en-US" sz="2800" dirty="0"/>
              <a:t>)</a:t>
            </a:r>
            <a:endParaRPr lang="en-US" sz="2800" dirty="0"/>
          </a:p>
          <a:p>
            <a:r>
              <a:rPr lang="en-US" sz="2800" dirty="0"/>
              <a:t>Reports &amp; Analytics </a:t>
            </a:r>
            <a:r>
              <a:rPr lang="en-US" sz="2800" dirty="0" smtClean="0"/>
              <a:t>Dashboard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200">
                <a:solidFill>
                  <a:srgbClr val="006400"/>
                </a:solidFill>
              </a:defRPr>
            </a:pPr>
            <a:r>
              <a:rPr lang="en-US" sz="4400" dirty="0">
                <a:solidFill>
                  <a:srgbClr val="92D050"/>
                </a:solidFill>
              </a:rPr>
              <a:t>System Users</a:t>
            </a:r>
            <a:endParaRPr lang="en-US" sz="4400" dirty="0">
              <a:solidFill>
                <a:srgbClr val="92D05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03312" y="2052918"/>
            <a:ext cx="9181511" cy="4195481"/>
          </a:xfrm>
        </p:spPr>
        <p:txBody>
          <a:bodyPr>
            <a:normAutofit/>
          </a:bodyPr>
          <a:lstStyle/>
          <a:p>
            <a:pPr marL="457200" indent="-457200">
              <a:buAutoNum type="arabicPeriod"/>
            </a:pPr>
            <a:r>
              <a:rPr lang="en-US" sz="2800" dirty="0" smtClean="0"/>
              <a:t>Internal users</a:t>
            </a:r>
            <a:endParaRPr lang="en-US" sz="2800" dirty="0" smtClean="0"/>
          </a:p>
          <a:p>
            <a:pPr marL="914400" lvl="1" indent="-514350">
              <a:buFont typeface="+mj-lt"/>
              <a:buAutoNum type="romanLcPeriod"/>
            </a:pPr>
            <a:r>
              <a:rPr lang="en-US" sz="2400" dirty="0"/>
              <a:t>System Administrator </a:t>
            </a:r>
            <a:r>
              <a:rPr lang="en-US" sz="2400" dirty="0" smtClean="0"/>
              <a:t>– (Full </a:t>
            </a:r>
            <a:r>
              <a:rPr lang="en-US" sz="2400" dirty="0"/>
              <a:t>system control. Manages users, roles, services, fees, offices, and system </a:t>
            </a:r>
            <a:r>
              <a:rPr lang="en-US" sz="2400" dirty="0" smtClean="0"/>
              <a:t>settings).</a:t>
            </a:r>
            <a:endParaRPr lang="en-US" sz="2400" dirty="0"/>
          </a:p>
          <a:p>
            <a:pPr marL="914400" lvl="1" indent="-514350">
              <a:buFont typeface="+mj-lt"/>
              <a:buAutoNum type="romanLcPeriod"/>
            </a:pPr>
            <a:r>
              <a:rPr lang="en-US" sz="2400" dirty="0" smtClean="0"/>
              <a:t>Staffs (Registrar, Accountant and Town Planner, Staff)</a:t>
            </a:r>
            <a:endParaRPr lang="en-US" sz="2400" dirty="0" smtClean="0"/>
          </a:p>
          <a:p>
            <a:pPr marL="457200" indent="-457200">
              <a:buAutoNum type="arabicPeriod"/>
            </a:pPr>
            <a:r>
              <a:rPr lang="en-US" sz="2800" dirty="0" smtClean="0"/>
              <a:t>External users</a:t>
            </a:r>
            <a:endParaRPr lang="en-US" sz="2800" dirty="0"/>
          </a:p>
          <a:p>
            <a:pPr marL="914400" lvl="1" indent="-514350">
              <a:buFont typeface="+mj-lt"/>
              <a:buAutoNum type="romanLcPeriod"/>
            </a:pPr>
            <a:r>
              <a:rPr lang="en-US" sz="2400" dirty="0" smtClean="0"/>
              <a:t>Individual Town Planners</a:t>
            </a:r>
            <a:endParaRPr lang="en-US" sz="2400" dirty="0" smtClean="0"/>
          </a:p>
          <a:p>
            <a:pPr marL="914400" lvl="1" indent="-514350">
              <a:buFont typeface="+mj-lt"/>
              <a:buAutoNum type="romanLcPeriod"/>
            </a:pPr>
            <a:r>
              <a:rPr lang="en-US" sz="2400" dirty="0" smtClean="0"/>
              <a:t>Firms</a:t>
            </a:r>
            <a:endParaRPr lang="en-US" sz="2400" dirty="0" smtClean="0"/>
          </a:p>
          <a:p>
            <a:pPr marL="914400" lvl="1" indent="-514350">
              <a:buFont typeface="+mj-lt"/>
              <a:buAutoNum type="romanLcPeriod"/>
            </a:pPr>
            <a:r>
              <a:rPr lang="en-US" sz="2400" dirty="0" smtClean="0"/>
              <a:t>Other user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92D050"/>
                </a:solidFill>
              </a:rPr>
              <a:t>System Requirements</a:t>
            </a:r>
            <a:endParaRPr lang="en-US" dirty="0">
              <a:solidFill>
                <a:srgbClr val="92D05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en-US" dirty="0" smtClean="0"/>
              <a:t> </a:t>
            </a:r>
            <a:r>
              <a:rPr lang="en-US" sz="2800" dirty="0" smtClean="0"/>
              <a:t>Computer/Tablet/Smartphone</a:t>
            </a:r>
            <a:endParaRPr lang="en-US" sz="2800" dirty="0"/>
          </a:p>
          <a:p>
            <a:pPr marL="457200" indent="-457200">
              <a:buFont typeface="+mj-lt"/>
              <a:buAutoNum type="arabicPeriod"/>
            </a:pPr>
            <a:r>
              <a:rPr lang="en-US" sz="2800" dirty="0"/>
              <a:t>A stable internet </a:t>
            </a:r>
            <a:r>
              <a:rPr lang="en-US" sz="2800" dirty="0" smtClean="0"/>
              <a:t>connection</a:t>
            </a:r>
            <a:endParaRPr lang="en-US" sz="2800" dirty="0" smtClean="0"/>
          </a:p>
          <a:p>
            <a:pPr marL="457200" indent="-457200">
              <a:buFont typeface="+mj-lt"/>
              <a:buAutoNum type="arabicPeriod"/>
            </a:pPr>
            <a:r>
              <a:rPr lang="en-US" sz="2800" dirty="0"/>
              <a:t>A modern web browser (Google Chrome, Mozilla Firefox, Safari, or Microsoft Edge)</a:t>
            </a:r>
            <a:endParaRPr lang="en-US" sz="2800" dirty="0"/>
          </a:p>
          <a:p>
            <a:pPr marL="457200" indent="-457200">
              <a:buFont typeface="+mj-lt"/>
              <a:buAutoNum type="arabicPeriod"/>
            </a:pPr>
            <a:endParaRPr lang="en-US" dirty="0" smtClean="0"/>
          </a:p>
          <a:p>
            <a:pPr marL="457200" indent="-457200">
              <a:buFont typeface="+mj-lt"/>
              <a:buAutoNum type="arabicPeriod"/>
            </a:pPr>
            <a:endParaRPr lang="en-US" dirty="0"/>
          </a:p>
          <a:p>
            <a:pPr marL="457200" indent="-457200">
              <a:buFont typeface="+mj-lt"/>
              <a:buAutoNum type="arabicPeriod"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5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>
            <a:fillRect/>
          </a:stretch>
        </a:blip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0</TotalTime>
  <Words>2983</Words>
  <Application>WPS Presentation</Application>
  <PresentationFormat>Widescreen</PresentationFormat>
  <Paragraphs>101</Paragraphs>
  <Slides>13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13</vt:i4>
      </vt:variant>
    </vt:vector>
  </HeadingPairs>
  <TitlesOfParts>
    <vt:vector size="23" baseType="lpstr">
      <vt:lpstr>Arial</vt:lpstr>
      <vt:lpstr>SimSun</vt:lpstr>
      <vt:lpstr>Wingdings</vt:lpstr>
      <vt:lpstr>Wingdings 3</vt:lpstr>
      <vt:lpstr>Arial</vt:lpstr>
      <vt:lpstr>Century Gothic</vt:lpstr>
      <vt:lpstr>Microsoft YaHei</vt:lpstr>
      <vt:lpstr>Arial Unicode MS</vt:lpstr>
      <vt:lpstr>Calibri</vt:lpstr>
      <vt:lpstr>Ion</vt:lpstr>
      <vt:lpstr>TPRB Billing System</vt:lpstr>
      <vt:lpstr>What We'll Cover</vt:lpstr>
      <vt:lpstr>Introduction</vt:lpstr>
      <vt:lpstr>Introduction continue….</vt:lpstr>
      <vt:lpstr>System External Interfaces </vt:lpstr>
      <vt:lpstr>System Modules</vt:lpstr>
      <vt:lpstr>Key System Features</vt:lpstr>
      <vt:lpstr>System Users</vt:lpstr>
      <vt:lpstr>System Requirements</vt:lpstr>
      <vt:lpstr>Billing &amp; Payment Flow</vt:lpstr>
      <vt:lpstr>Getting Started: Login &amp; Dashboards</vt:lpstr>
      <vt:lpstr>How to request bill for service and pay?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TPRB Billing System</dc:title>
  <dc:creator>Microsoft account</dc:creator>
  <cp:lastModifiedBy>Aidan Stephen</cp:lastModifiedBy>
  <cp:revision>44</cp:revision>
  <dcterms:created xsi:type="dcterms:W3CDTF">2025-09-01T20:35:00Z</dcterms:created>
  <dcterms:modified xsi:type="dcterms:W3CDTF">2025-11-17T11:38:36Z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B9005779020F4CB691E0141C70D25CD0_13</vt:lpwstr>
  </property>
  <property fmtid="{D5CDD505-2E9C-101B-9397-08002B2CF9AE}" pid="3" name="KSOProductBuildVer">
    <vt:lpwstr>1033-12.2.0.23155</vt:lpwstr>
  </property>
</Properties>
</file>